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y="6858000" cx="12192000"/>
  <p:notesSz cx="7102475" cy="938847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jpg>
</file>

<file path=ppt/media/image26.png>
</file>

<file path=ppt/media/image27.jp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7739" cy="471054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3092" y="0"/>
            <a:ext cx="3077739" cy="471054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1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3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3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4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7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7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8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18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2" name="Google Shape;212;p18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33399"/>
                </a:solidFill>
              </a:rPr>
              <a:t>Figure 6.31 Plasmodesmata between plant cells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Plasmodesmata </a:t>
            </a:r>
            <a:r>
              <a:rPr lang="en-US"/>
              <a:t>are channels that perforate plant cell walls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Through plasmodesmata, water and small solutes (and sometimes proteins and RNA) can pass from cell to cell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99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8" name="Google Shape;248;p20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9" name="Google Shape;249;p20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5" name="Google Shape;255;p21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6" name="Google Shape;256;p21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34694"/>
                </a:solidFill>
              </a:rPr>
              <a:t>Figure 11.7 Membrane receptors—G protein-coupled receptors, part 1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7" name="Google Shape;267;p22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8" name="Google Shape;268;p22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3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4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1" name="Google Shape;281;p24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2" name="Google Shape;282;p24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5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6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6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2" name="Google Shape;302;p27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3" name="Google Shape;303;p27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9" name="Google Shape;309;p28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0" name="Google Shape;310;p28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9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6" name="Google Shape;316;p29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7" name="Google Shape;317;p29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0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0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/>
          <p:nvPr>
            <p:ph idx="12" type="sldNum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  <a:noFill/>
          <a:ln>
            <a:noFill/>
          </a:ln>
        </p:spPr>
        <p:txBody>
          <a:bodyPr anchorCtr="0" anchor="b" bIns="47100" lIns="94225" spcFirstLastPara="1" rIns="94225" wrap="square" tIns="47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4" name="Google Shape;114;p5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8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idx="1" type="body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anchorCtr="0" anchor="t" bIns="47100" lIns="94225" spcFirstLastPara="1" rIns="94225" wrap="square" tIns="47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9:notes"/>
          <p:cNvSpPr/>
          <p:nvPr>
            <p:ph idx="2" type="sldImg"/>
          </p:nvPr>
        </p:nvSpPr>
        <p:spPr>
          <a:xfrm>
            <a:off x="735013" y="1173163"/>
            <a:ext cx="5632450" cy="31686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jpg"/><Relationship Id="rId4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jpg"/><Relationship Id="rId4" Type="http://schemas.openxmlformats.org/officeDocument/2006/relationships/image" Target="../media/image24.png"/><Relationship Id="rId5" Type="http://schemas.openxmlformats.org/officeDocument/2006/relationships/image" Target="../media/image23.png"/><Relationship Id="rId6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6000"/>
              <a:buFont typeface="Calibri"/>
              <a:buNone/>
            </a:pPr>
            <a:r>
              <a:rPr b="1" lang="en-US">
                <a:solidFill>
                  <a:srgbClr val="C00000"/>
                </a:solidFill>
              </a:rPr>
              <a:t>Basic Biological Concepts</a:t>
            </a:r>
            <a:endParaRPr b="1">
              <a:solidFill>
                <a:srgbClr val="C00000"/>
              </a:solidFill>
            </a:endParaRPr>
          </a:p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None/>
            </a:pPr>
            <a:r>
              <a:rPr lang="en-US">
                <a:solidFill>
                  <a:srgbClr val="C00000"/>
                </a:solidFill>
              </a:rPr>
              <a:t>Homeostasis and Regulation I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SzPts val="2400"/>
              <a:buNone/>
            </a:pPr>
            <a:r>
              <a:rPr lang="en-US">
                <a:solidFill>
                  <a:srgbClr val="C00000"/>
                </a:solidFill>
              </a:rPr>
              <a:t>Section 3 – Lecture 3</a:t>
            </a:r>
            <a:endParaRPr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 15-13" id="153" name="Google Shape;15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2349" y="1271607"/>
            <a:ext cx="8531225" cy="37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/>
        </p:nvSpPr>
        <p:spPr>
          <a:xfrm>
            <a:off x="609601" y="317500"/>
            <a:ext cx="10749279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While most ligands are dissolved in the aqueous environment, some are less soluble in water and need carriers to move through the blood</a:t>
            </a: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822960" y="5043507"/>
            <a:ext cx="11013440" cy="16773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Serum albumin, which accounts for 55% of blood proteins, is a major carrier in the transport of lipids and steroid hormones. </a:t>
            </a:r>
            <a:endParaRPr sz="22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Globulins make up 38% of blood proteins and transport ions, hormones, and lipids assisting in immune function.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426720" y="157480"/>
            <a:ext cx="8534400" cy="72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b. Synaptic Signals</a:t>
            </a:r>
            <a:endParaRPr b="1" sz="3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863600" y="969011"/>
            <a:ext cx="10586720" cy="23025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Char char="•"/>
            </a:pPr>
            <a:r>
              <a:rPr lang="en-US">
                <a:solidFill>
                  <a:srgbClr val="C00000"/>
                </a:solidFill>
              </a:rPr>
              <a:t>A nervous system is an adaptation for systemic regulation in </a:t>
            </a:r>
            <a:r>
              <a:rPr i="1" lang="en-US">
                <a:solidFill>
                  <a:srgbClr val="C00000"/>
                </a:solidFill>
              </a:rPr>
              <a:t>Animalia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Char char="•"/>
            </a:pPr>
            <a:r>
              <a:rPr lang="en-US">
                <a:solidFill>
                  <a:srgbClr val="C00000"/>
                </a:solidFill>
              </a:rPr>
              <a:t>Nerves can act long-range like endocrine system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Char char="•"/>
            </a:pPr>
            <a:r>
              <a:rPr lang="en-US">
                <a:solidFill>
                  <a:srgbClr val="C00000"/>
                </a:solidFill>
              </a:rPr>
              <a:t>The synapse is a structure that closely binds the upstream and downstream cells and can affect as few as a single cell</a:t>
            </a:r>
            <a:endParaRPr/>
          </a:p>
        </p:txBody>
      </p:sp>
      <p:pic>
        <p:nvPicPr>
          <p:cNvPr id="162" name="Google Shape;162;p23"/>
          <p:cNvPicPr preferRelativeResize="0"/>
          <p:nvPr/>
        </p:nvPicPr>
        <p:blipFill rotWithShape="1">
          <a:blip r:embed="rId3">
            <a:alphaModFix/>
          </a:blip>
          <a:srcRect b="4024" l="0" r="0" t="21093"/>
          <a:stretch/>
        </p:blipFill>
        <p:spPr>
          <a:xfrm>
            <a:off x="3383280" y="3300339"/>
            <a:ext cx="6916281" cy="3361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/>
          <p:nvPr/>
        </p:nvSpPr>
        <p:spPr>
          <a:xfrm>
            <a:off x="2301876" y="1682751"/>
            <a:ext cx="5464175" cy="106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4"/>
          <p:cNvSpPr/>
          <p:nvPr/>
        </p:nvSpPr>
        <p:spPr>
          <a:xfrm>
            <a:off x="254001" y="494348"/>
            <a:ext cx="9946006" cy="3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There are 3 basic types of neurons:</a:t>
            </a:r>
            <a:endParaRPr/>
          </a:p>
          <a:p>
            <a:pPr indent="-342900" lvl="1" marL="8001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Sensory - detect stimuli in the external and internal environments</a:t>
            </a:r>
            <a:endParaRPr/>
          </a:p>
          <a:p>
            <a:pPr indent="-342900" lvl="1" marL="8001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Motor - signal muscles to contract</a:t>
            </a:r>
            <a:endParaRPr/>
          </a:p>
          <a:p>
            <a:pPr indent="-342900" lvl="1" marL="8001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Interneuron - make connections between two other neurons</a:t>
            </a:r>
            <a:endParaRPr/>
          </a:p>
        </p:txBody>
      </p:sp>
      <p:pic>
        <p:nvPicPr>
          <p:cNvPr id="169" name="Google Shape;16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7228" y="3224692"/>
            <a:ext cx="11018411" cy="2911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629920" y="76201"/>
            <a:ext cx="3952240" cy="6461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b. Synaptic Signals</a:t>
            </a:r>
            <a:endParaRPr b="1" sz="3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09-04Central_a_L.jpg" id="175" name="Google Shape;175;p2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5246" l="18494" r="16777" t="1776"/>
          <a:stretch/>
        </p:blipFill>
        <p:spPr>
          <a:xfrm>
            <a:off x="1219200" y="925514"/>
            <a:ext cx="2702560" cy="566986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/>
          <p:nvPr/>
        </p:nvSpPr>
        <p:spPr>
          <a:xfrm>
            <a:off x="4378960" y="967371"/>
            <a:ext cx="7528560" cy="51552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 u="sng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Central Nervous System</a:t>
            </a:r>
            <a:endParaRPr/>
          </a:p>
          <a:p>
            <a:pPr indent="-457200" lvl="1" marL="9144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dopamine</a:t>
            </a:r>
            <a:endParaRPr/>
          </a:p>
          <a:p>
            <a:pPr indent="-457200" lvl="1" marL="9144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seratonin</a:t>
            </a:r>
            <a:endParaRPr b="0" i="0" sz="28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1" marL="9144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glutamate, aspartate, serine, GABA, glycine</a:t>
            </a:r>
            <a:endParaRPr b="0" i="0" sz="28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1" marL="9144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histamine</a:t>
            </a:r>
            <a:endParaRPr/>
          </a:p>
          <a:p>
            <a:pPr indent="-457200" lvl="1" marL="9144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melatonin</a:t>
            </a:r>
            <a:endParaRPr/>
          </a:p>
          <a:p>
            <a:pPr indent="-457200" lvl="1" marL="9144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adenosine</a:t>
            </a:r>
            <a:endParaRPr/>
          </a:p>
          <a:p>
            <a:pPr indent="-457200" lvl="1" marL="9144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opioids: endorphin, enkephalin</a:t>
            </a:r>
            <a:endParaRPr b="0" i="0" sz="28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152400" y="101784"/>
            <a:ext cx="3840480" cy="6461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b. Synaptic Signals</a:t>
            </a:r>
            <a:endParaRPr b="1" sz="3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6"/>
          <p:cNvSpPr txBox="1"/>
          <p:nvPr>
            <p:ph idx="1" type="body"/>
          </p:nvPr>
        </p:nvSpPr>
        <p:spPr>
          <a:xfrm>
            <a:off x="5273040" y="1151890"/>
            <a:ext cx="6471920" cy="3846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None/>
            </a:pPr>
            <a:r>
              <a:rPr b="1" lang="en-US" u="sng">
                <a:solidFill>
                  <a:srgbClr val="C00000"/>
                </a:solidFill>
              </a:rPr>
              <a:t>Peripheral Nervous System</a:t>
            </a:r>
            <a:endParaRPr b="1" u="sng">
              <a:solidFill>
                <a:srgbClr val="C00000"/>
              </a:solidFill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Char char="•"/>
            </a:pPr>
            <a:r>
              <a:rPr lang="en-US">
                <a:solidFill>
                  <a:srgbClr val="C00000"/>
                </a:solidFill>
              </a:rPr>
              <a:t>Somatic N.S.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Char char="•"/>
            </a:pPr>
            <a:r>
              <a:rPr lang="en-US">
                <a:solidFill>
                  <a:srgbClr val="C00000"/>
                </a:solidFill>
              </a:rPr>
              <a:t>Motor Neurons: acetylcholine (ACh)</a:t>
            </a:r>
            <a:endParaRPr>
              <a:solidFill>
                <a:srgbClr val="C00000"/>
              </a:solidFill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Char char="•"/>
            </a:pPr>
            <a:r>
              <a:rPr lang="en-US">
                <a:solidFill>
                  <a:srgbClr val="C00000"/>
                </a:solidFill>
              </a:rPr>
              <a:t>Autonomic N.S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Char char="•"/>
            </a:pPr>
            <a:r>
              <a:rPr lang="en-US">
                <a:solidFill>
                  <a:srgbClr val="C00000"/>
                </a:solidFill>
              </a:rPr>
              <a:t>Sympathetic: norephinephrine (NE)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Char char="•"/>
            </a:pPr>
            <a:r>
              <a:rPr lang="en-US">
                <a:solidFill>
                  <a:srgbClr val="C00000"/>
                </a:solidFill>
              </a:rPr>
              <a:t>Parasympathetic: acetylcholine (ACh)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2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 rotWithShape="1">
          <a:blip r:embed="rId3">
            <a:alphaModFix/>
          </a:blip>
          <a:srcRect b="1549" l="6433" r="2565" t="12297"/>
          <a:stretch/>
        </p:blipFill>
        <p:spPr>
          <a:xfrm>
            <a:off x="853440" y="900297"/>
            <a:ext cx="4094480" cy="5845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/>
          <p:nvPr/>
        </p:nvSpPr>
        <p:spPr>
          <a:xfrm>
            <a:off x="629920" y="942151"/>
            <a:ext cx="10414000" cy="46480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Classical growth factors:  PDGF, VEGF, FGF, EGF, HGF, Insulin, IGF-1	</a:t>
            </a:r>
            <a:endParaRPr/>
          </a:p>
          <a:p>
            <a:pPr indent="-342900" lvl="0" marL="3429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Neurotrophins, M-CSF </a:t>
            </a:r>
            <a:endParaRPr/>
          </a:p>
          <a:p>
            <a:pPr indent="-342900" lvl="0" marL="3429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Interferons, interleukins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TGF-</a:t>
            </a:r>
            <a:r>
              <a:rPr lang="en-US" sz="2400">
                <a:solidFill>
                  <a:srgbClr val="C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β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superfamily: TGF-</a:t>
            </a:r>
            <a:r>
              <a:rPr lang="en-US" sz="2400">
                <a:solidFill>
                  <a:srgbClr val="C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β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, activins, BMPs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Hedgehog family</a:t>
            </a:r>
            <a:endParaRPr/>
          </a:p>
          <a:p>
            <a:pPr indent="-342900" lvl="0" marL="3429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Wnt family growth factors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Gasses:  CO, NO </a:t>
            </a:r>
            <a:endParaRPr/>
          </a:p>
          <a:p>
            <a:pPr indent="-342900" lvl="0" marL="3429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Thrombin, relaxin, fas-ligand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Testosterone, estrogen, progesterone</a:t>
            </a:r>
            <a:endParaRPr/>
          </a:p>
        </p:txBody>
      </p:sp>
      <p:sp>
        <p:nvSpPr>
          <p:cNvPr id="195" name="Google Shape;195;p28"/>
          <p:cNvSpPr txBox="1"/>
          <p:nvPr/>
        </p:nvSpPr>
        <p:spPr>
          <a:xfrm>
            <a:off x="187960" y="108894"/>
            <a:ext cx="38331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c. Paracrine Signals</a:t>
            </a:r>
            <a:endParaRPr b="1" sz="3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8062" y="1846900"/>
            <a:ext cx="5029636" cy="4322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br>
              <a:rPr lang="en-US"/>
            </a:br>
            <a:endParaRPr/>
          </a:p>
        </p:txBody>
      </p: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0" y="1838735"/>
            <a:ext cx="6253162" cy="3068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1" marL="685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Char char="•"/>
            </a:pPr>
            <a:r>
              <a:rPr b="1" lang="en-US">
                <a:solidFill>
                  <a:srgbClr val="C00000"/>
                </a:solidFill>
              </a:rPr>
              <a:t>Cell surface-bound molecules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None/>
            </a:pPr>
            <a:r>
              <a:rPr lang="en-US" sz="2400">
                <a:solidFill>
                  <a:srgbClr val="C00000"/>
                </a:solidFill>
              </a:rPr>
              <a:t>		1. cadherin-cadherin</a:t>
            </a:r>
            <a:endParaRPr sz="2400">
              <a:solidFill>
                <a:srgbClr val="C00000"/>
              </a:solidFill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None/>
            </a:pPr>
            <a:r>
              <a:rPr lang="en-US" sz="2400">
                <a:solidFill>
                  <a:srgbClr val="C00000"/>
                </a:solidFill>
              </a:rPr>
              <a:t>		2. delta-notch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None/>
            </a:pPr>
            <a:r>
              <a:rPr lang="en-US" sz="2400">
                <a:solidFill>
                  <a:srgbClr val="C00000"/>
                </a:solidFill>
              </a:rPr>
              <a:t>		3. ephs-ephrins</a:t>
            </a:r>
            <a:endParaRPr sz="2400">
              <a:solidFill>
                <a:srgbClr val="C00000"/>
              </a:solidFill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400"/>
              <a:buNone/>
            </a:pPr>
            <a:r>
              <a:rPr lang="en-US" sz="2400">
                <a:solidFill>
                  <a:srgbClr val="C00000"/>
                </a:solidFill>
              </a:rPr>
              <a:t>		4. integrins-Ig family CAMs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400"/>
              <a:buNone/>
            </a:pPr>
            <a:r>
              <a:t/>
            </a:r>
            <a:endParaRPr sz="7400">
              <a:solidFill>
                <a:srgbClr val="C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grpSp>
        <p:nvGrpSpPr>
          <p:cNvPr id="203" name="Google Shape;203;p29"/>
          <p:cNvGrpSpPr/>
          <p:nvPr/>
        </p:nvGrpSpPr>
        <p:grpSpPr>
          <a:xfrm>
            <a:off x="5968682" y="1163321"/>
            <a:ext cx="3500438" cy="3437929"/>
            <a:chOff x="6934200" y="228601"/>
            <a:chExt cx="3500438" cy="3437929"/>
          </a:xfrm>
        </p:grpSpPr>
        <p:pic>
          <p:nvPicPr>
            <p:cNvPr descr="figure 15-04a" id="204" name="Google Shape;204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934200" y="228601"/>
              <a:ext cx="3500438" cy="32202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9"/>
            <p:cNvSpPr/>
            <p:nvPr/>
          </p:nvSpPr>
          <p:spPr>
            <a:xfrm>
              <a:off x="9525000" y="2362200"/>
              <a:ext cx="228600" cy="3048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8915400" y="2743200"/>
              <a:ext cx="1447800" cy="9233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also works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on molecules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in the ECM</a:t>
              </a:r>
              <a:endParaRPr/>
            </a:p>
          </p:txBody>
        </p:sp>
      </p:grpSp>
      <p:sp>
        <p:nvSpPr>
          <p:cNvPr id="207" name="Google Shape;207;p29"/>
          <p:cNvSpPr/>
          <p:nvPr/>
        </p:nvSpPr>
        <p:spPr>
          <a:xfrm>
            <a:off x="510381" y="5158821"/>
            <a:ext cx="9171781" cy="9491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Immobilized ligands on each cell produce a response in both when they bind to their partner.</a:t>
            </a:r>
            <a:endParaRPr b="1"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9"/>
          <p:cNvSpPr txBox="1"/>
          <p:nvPr/>
        </p:nvSpPr>
        <p:spPr>
          <a:xfrm>
            <a:off x="241124" y="217078"/>
            <a:ext cx="402417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d. Juxtacrine Signals</a:t>
            </a:r>
            <a:endParaRPr b="1" sz="3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" name="Google Shape;214;p30"/>
          <p:cNvCxnSpPr/>
          <p:nvPr/>
        </p:nvCxnSpPr>
        <p:spPr>
          <a:xfrm>
            <a:off x="3670300" y="4333875"/>
            <a:ext cx="0" cy="12065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30"/>
          <p:cNvCxnSpPr/>
          <p:nvPr/>
        </p:nvCxnSpPr>
        <p:spPr>
          <a:xfrm>
            <a:off x="4587875" y="4333875"/>
            <a:ext cx="0" cy="12065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6" name="Google Shape;216;p30"/>
          <p:cNvGrpSpPr/>
          <p:nvPr/>
        </p:nvGrpSpPr>
        <p:grpSpPr>
          <a:xfrm>
            <a:off x="245111" y="3745230"/>
            <a:ext cx="7108825" cy="2882900"/>
            <a:chOff x="2541589" y="1987550"/>
            <a:chExt cx="7108825" cy="2882900"/>
          </a:xfrm>
        </p:grpSpPr>
        <p:pic>
          <p:nvPicPr>
            <p:cNvPr descr="06_31Plasmodesmata-U" id="217" name="Google Shape;217;p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541589" y="1987550"/>
              <a:ext cx="7108825" cy="288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8" name="Google Shape;218;p30"/>
            <p:cNvSpPr txBox="1"/>
            <p:nvPr/>
          </p:nvSpPr>
          <p:spPr>
            <a:xfrm>
              <a:off x="2571750" y="3733800"/>
              <a:ext cx="865188" cy="4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Interior of cell</a:t>
              </a:r>
              <a:endParaRPr b="1" sz="1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19" name="Google Shape;219;p30"/>
            <p:cNvSpPr/>
            <p:nvPr/>
          </p:nvSpPr>
          <p:spPr>
            <a:xfrm>
              <a:off x="3414714" y="3505200"/>
              <a:ext cx="236537" cy="725488"/>
            </a:xfrm>
            <a:prstGeom prst="leftBrace">
              <a:avLst>
                <a:gd fmla="val 25559" name="adj1"/>
                <a:gd fmla="val 50000" name="adj2"/>
              </a:avLst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0"/>
            <p:cNvSpPr txBox="1"/>
            <p:nvPr/>
          </p:nvSpPr>
          <p:spPr>
            <a:xfrm>
              <a:off x="2571750" y="2551113"/>
              <a:ext cx="865188" cy="4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Interior of cell</a:t>
              </a:r>
              <a:endParaRPr b="1" sz="1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21" name="Google Shape;221;p30"/>
            <p:cNvSpPr/>
            <p:nvPr/>
          </p:nvSpPr>
          <p:spPr>
            <a:xfrm>
              <a:off x="3414714" y="2409826"/>
              <a:ext cx="236537" cy="569913"/>
            </a:xfrm>
            <a:prstGeom prst="leftBrace">
              <a:avLst>
                <a:gd fmla="val 20078" name="adj1"/>
                <a:gd fmla="val 50000" name="adj2"/>
              </a:avLst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0"/>
            <p:cNvSpPr txBox="1"/>
            <p:nvPr/>
          </p:nvSpPr>
          <p:spPr>
            <a:xfrm>
              <a:off x="3694114" y="4433888"/>
              <a:ext cx="865187" cy="2476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0.5 µm</a:t>
              </a:r>
              <a:endParaRPr b="1" sz="1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cxnSp>
          <p:nvCxnSpPr>
            <p:cNvPr id="223" name="Google Shape;223;p30"/>
            <p:cNvCxnSpPr/>
            <p:nvPr/>
          </p:nvCxnSpPr>
          <p:spPr>
            <a:xfrm>
              <a:off x="3670301" y="4394200"/>
              <a:ext cx="911225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4" name="Google Shape;224;p30"/>
            <p:cNvSpPr txBox="1"/>
            <p:nvPr/>
          </p:nvSpPr>
          <p:spPr>
            <a:xfrm>
              <a:off x="5627689" y="4408488"/>
              <a:ext cx="1817687" cy="2476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Plasmodesmata</a:t>
              </a:r>
              <a:endParaRPr b="1" sz="1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25" name="Google Shape;225;p30"/>
            <p:cNvSpPr txBox="1"/>
            <p:nvPr/>
          </p:nvSpPr>
          <p:spPr>
            <a:xfrm>
              <a:off x="7475539" y="4408488"/>
              <a:ext cx="2154237" cy="2476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Plasma membranes</a:t>
              </a:r>
              <a:endParaRPr b="1" sz="1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sp>
          <p:nvSpPr>
            <p:cNvPr id="226" name="Google Shape;226;p30"/>
            <p:cNvSpPr txBox="1"/>
            <p:nvPr/>
          </p:nvSpPr>
          <p:spPr>
            <a:xfrm>
              <a:off x="8269289" y="2008188"/>
              <a:ext cx="1125537" cy="2476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Cell walls</a:t>
              </a:r>
              <a:endParaRPr b="1" sz="1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cxnSp>
          <p:nvCxnSpPr>
            <p:cNvPr id="227" name="Google Shape;227;p30"/>
            <p:cNvCxnSpPr/>
            <p:nvPr/>
          </p:nvCxnSpPr>
          <p:spPr>
            <a:xfrm>
              <a:off x="5872163" y="3327400"/>
              <a:ext cx="0" cy="10795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8" name="Google Shape;228;p30"/>
            <p:cNvCxnSpPr/>
            <p:nvPr/>
          </p:nvCxnSpPr>
          <p:spPr>
            <a:xfrm flipH="1" rot="10800000">
              <a:off x="5873750" y="3373438"/>
              <a:ext cx="527050" cy="102870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9" name="Google Shape;229;p30"/>
            <p:cNvCxnSpPr/>
            <p:nvPr/>
          </p:nvCxnSpPr>
          <p:spPr>
            <a:xfrm>
              <a:off x="7667625" y="2941638"/>
              <a:ext cx="0" cy="1465262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0" name="Google Shape;230;p30"/>
            <p:cNvCxnSpPr/>
            <p:nvPr/>
          </p:nvCxnSpPr>
          <p:spPr>
            <a:xfrm flipH="1" rot="10800000">
              <a:off x="7669213" y="3344864"/>
              <a:ext cx="417512" cy="1050925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" name="Google Shape;231;p30"/>
            <p:cNvCxnSpPr/>
            <p:nvPr/>
          </p:nvCxnSpPr>
          <p:spPr>
            <a:xfrm rot="10800000">
              <a:off x="8415338" y="2255838"/>
              <a:ext cx="190500" cy="1008062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" name="Google Shape;232;p30"/>
            <p:cNvCxnSpPr/>
            <p:nvPr/>
          </p:nvCxnSpPr>
          <p:spPr>
            <a:xfrm>
              <a:off x="8416925" y="2263775"/>
              <a:ext cx="369888" cy="750888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33" name="Google Shape;233;p30"/>
          <p:cNvSpPr txBox="1"/>
          <p:nvPr>
            <p:ph idx="4294967295" type="title"/>
          </p:nvPr>
        </p:nvSpPr>
        <p:spPr>
          <a:xfrm>
            <a:off x="0" y="-4443"/>
            <a:ext cx="3942080" cy="847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Calibri"/>
              <a:buNone/>
            </a:pPr>
            <a:r>
              <a:rPr b="1" i="0" lang="en-US" sz="36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e. Cytosolic sharing</a:t>
            </a:r>
            <a:endParaRPr i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4" name="Google Shape;234;p30"/>
          <p:cNvPicPr preferRelativeResize="0"/>
          <p:nvPr/>
        </p:nvPicPr>
        <p:blipFill rotWithShape="1">
          <a:blip r:embed="rId4">
            <a:alphaModFix/>
          </a:blip>
          <a:srcRect b="3691" l="1365" r="3960" t="5849"/>
          <a:stretch/>
        </p:blipFill>
        <p:spPr>
          <a:xfrm>
            <a:off x="7075011" y="1585196"/>
            <a:ext cx="5043012" cy="338503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0"/>
          <p:cNvSpPr txBox="1"/>
          <p:nvPr/>
        </p:nvSpPr>
        <p:spPr>
          <a:xfrm>
            <a:off x="489572" y="868335"/>
            <a:ext cx="5815819" cy="2046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Direct transfer of cytosolic contents from one cell to another.</a:t>
            </a:r>
            <a:endParaRPr/>
          </a:p>
          <a:p>
            <a:pPr indent="-457200" lvl="0" marL="4572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Coordinates both cells to respond in a similar manner</a:t>
            </a:r>
            <a:endParaRPr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0"/>
          <p:cNvSpPr/>
          <p:nvPr/>
        </p:nvSpPr>
        <p:spPr>
          <a:xfrm>
            <a:off x="1292396" y="3431721"/>
            <a:ext cx="468041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Plasmodesmata in Plant Cells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0"/>
          <p:cNvSpPr/>
          <p:nvPr/>
        </p:nvSpPr>
        <p:spPr>
          <a:xfrm>
            <a:off x="7329710" y="1014897"/>
            <a:ext cx="453361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Gap Junctions in Animal Cells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idx="4294967295" type="title"/>
          </p:nvPr>
        </p:nvSpPr>
        <p:spPr>
          <a:xfrm>
            <a:off x="284480" y="318603"/>
            <a:ext cx="10556240" cy="711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000"/>
              <a:buFont typeface="Calibri"/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2. A Closer Look at Downstream Cell Receptors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1"/>
          <p:cNvSpPr/>
          <p:nvPr/>
        </p:nvSpPr>
        <p:spPr>
          <a:xfrm>
            <a:off x="457200" y="1690688"/>
            <a:ext cx="1083056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All receptors have a binding site that has a very specific size and shape, allowing only signal molecules of the correct complimentary size and shape to bind to them</a:t>
            </a:r>
            <a:endParaRPr/>
          </a:p>
        </p:txBody>
      </p:sp>
      <p:pic>
        <p:nvPicPr>
          <p:cNvPr id="244" name="Google Shape;24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03859" y="2871253"/>
            <a:ext cx="6950042" cy="1463167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1"/>
          <p:cNvSpPr txBox="1"/>
          <p:nvPr/>
        </p:nvSpPr>
        <p:spPr>
          <a:xfrm flipH="1">
            <a:off x="1592578" y="4973321"/>
            <a:ext cx="9372603" cy="10618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lphaL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Plasma Membrane Receptors for water soluble signals</a:t>
            </a:r>
            <a:endParaRPr/>
          </a:p>
          <a:p>
            <a:pPr indent="-457200" lvl="0" marL="4572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lphaL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Intracellular Receptors for molecules that can pass the membrane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508000" y="381000"/>
            <a:ext cx="1115568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Homeostatic Regulation by Intercellular Communication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1036320" y="1371601"/>
            <a:ext cx="10505440" cy="453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Char char="•"/>
            </a:pPr>
            <a:r>
              <a:rPr b="1" lang="en-US" sz="2400">
                <a:solidFill>
                  <a:srgbClr val="C00000"/>
                </a:solidFill>
              </a:rPr>
              <a:t>Single celled organisms use intercellular signals to coordinate such things as gene expression, mating, sporulation and cell death in response to population density, nutrients, stress and other cues.</a:t>
            </a:r>
            <a:endParaRPr/>
          </a:p>
          <a:p>
            <a:pPr indent="-762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rgbClr val="C00000"/>
              </a:solidFill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Char char="•"/>
            </a:pPr>
            <a:r>
              <a:rPr b="1" lang="en-US" sz="2400">
                <a:solidFill>
                  <a:srgbClr val="C00000"/>
                </a:solidFill>
              </a:rPr>
              <a:t>Multicellular organisms use intercellular communications to coordinate the activities of their component cells. </a:t>
            </a:r>
            <a:endParaRPr sz="2400">
              <a:solidFill>
                <a:srgbClr val="C00000"/>
              </a:solidFill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Char char="•"/>
            </a:pPr>
            <a:r>
              <a:rPr lang="en-US">
                <a:solidFill>
                  <a:srgbClr val="C00000"/>
                </a:solidFill>
              </a:rPr>
              <a:t>The overall purpose is to coordinate the activities of multiple cells in response to the needs of the organism and changes in its environment.</a:t>
            </a:r>
            <a:endParaRPr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36340" y="610924"/>
            <a:ext cx="6358679" cy="4615072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2"/>
          <p:cNvSpPr txBox="1"/>
          <p:nvPr/>
        </p:nvSpPr>
        <p:spPr>
          <a:xfrm>
            <a:off x="299720" y="1010921"/>
            <a:ext cx="5715000" cy="3815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a. Four Basic Classifications of Transmembrane Protein Receptors</a:t>
            </a:r>
            <a:endParaRPr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690562" marR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G-protein-linked receptors</a:t>
            </a:r>
            <a:endParaRPr/>
          </a:p>
          <a:p>
            <a:pPr indent="-457200" lvl="0" marL="690562" marR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Enzyme-linked receptors</a:t>
            </a:r>
            <a:endParaRPr/>
          </a:p>
          <a:p>
            <a:pPr indent="-457200" lvl="0" marL="690562" marR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Specialized growth factor receptors</a:t>
            </a:r>
            <a:endParaRPr/>
          </a:p>
          <a:p>
            <a:pPr indent="-457200" lvl="0" marL="690562" marR="0" rtl="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Ion channel-linked receptors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1_07aGProtCoupledRec-U" id="258" name="Google Shape;258;p33"/>
          <p:cNvPicPr preferRelativeResize="0"/>
          <p:nvPr/>
        </p:nvPicPr>
        <p:blipFill rotWithShape="1">
          <a:blip r:embed="rId3">
            <a:alphaModFix/>
          </a:blip>
          <a:srcRect b="18816" l="5452" r="1711" t="2493"/>
          <a:stretch/>
        </p:blipFill>
        <p:spPr>
          <a:xfrm>
            <a:off x="6106160" y="1336675"/>
            <a:ext cx="5547360" cy="5191761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3"/>
          <p:cNvSpPr txBox="1"/>
          <p:nvPr/>
        </p:nvSpPr>
        <p:spPr>
          <a:xfrm>
            <a:off x="6543040" y="561078"/>
            <a:ext cx="4419917" cy="7755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Signaling-molecule binding site on the outside of the cell</a:t>
            </a:r>
            <a:endParaRPr b="1" sz="2800">
              <a:solidFill>
                <a:srgbClr val="C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60" name="Google Shape;260;p33"/>
          <p:cNvSpPr txBox="1"/>
          <p:nvPr/>
        </p:nvSpPr>
        <p:spPr>
          <a:xfrm>
            <a:off x="2418080" y="5507936"/>
            <a:ext cx="4033520" cy="7755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Internal segment that interacts with G proteins</a:t>
            </a:r>
            <a:endParaRPr b="1" sz="2800">
              <a:solidFill>
                <a:srgbClr val="C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61" name="Google Shape;261;p33"/>
          <p:cNvSpPr txBox="1"/>
          <p:nvPr/>
        </p:nvSpPr>
        <p:spPr>
          <a:xfrm>
            <a:off x="243840" y="762001"/>
            <a:ext cx="6299200" cy="387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1. G protein-coupled receptors</a:t>
            </a:r>
            <a:endParaRPr b="1" sz="2800">
              <a:solidFill>
                <a:srgbClr val="C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262" name="Google Shape;262;p33"/>
          <p:cNvCxnSpPr/>
          <p:nvPr/>
        </p:nvCxnSpPr>
        <p:spPr>
          <a:xfrm flipH="1" rot="10800000">
            <a:off x="5963920" y="5659120"/>
            <a:ext cx="2621280" cy="142240"/>
          </a:xfrm>
          <a:prstGeom prst="straightConnector1">
            <a:avLst/>
          </a:prstGeom>
          <a:noFill/>
          <a:ln cap="flat" cmpd="sng" w="38100">
            <a:solidFill>
              <a:srgbClr val="C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63" name="Google Shape;263;p33"/>
          <p:cNvCxnSpPr>
            <a:stCxn id="258" idx="0"/>
          </p:cNvCxnSpPr>
          <p:nvPr/>
        </p:nvCxnSpPr>
        <p:spPr>
          <a:xfrm>
            <a:off x="8879840" y="1336675"/>
            <a:ext cx="1584900" cy="858000"/>
          </a:xfrm>
          <a:prstGeom prst="straightConnector1">
            <a:avLst/>
          </a:prstGeom>
          <a:noFill/>
          <a:ln cap="flat" cmpd="sng" w="38100">
            <a:solidFill>
              <a:srgbClr val="C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64" name="Google Shape;264;p33"/>
          <p:cNvSpPr txBox="1"/>
          <p:nvPr/>
        </p:nvSpPr>
        <p:spPr>
          <a:xfrm>
            <a:off x="447041" y="1487859"/>
            <a:ext cx="5435600" cy="27699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Protein receptors are folded to pass through the membrane 12 times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 proteins are energy requiring 2</a:t>
            </a:r>
            <a:r>
              <a:rPr baseline="30000"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nd</a:t>
            </a: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Messenger molecules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When the G-protein is activated the cell must undergo coordinated change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 15-16c" id="270" name="Google Shape;27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5600" y="2585720"/>
            <a:ext cx="10999616" cy="406908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4"/>
          <p:cNvSpPr txBox="1"/>
          <p:nvPr/>
        </p:nvSpPr>
        <p:spPr>
          <a:xfrm>
            <a:off x="355600" y="228600"/>
            <a:ext cx="433830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2. Enzyme-Linked Receptors</a:t>
            </a:r>
            <a:endParaRPr/>
          </a:p>
        </p:txBody>
      </p:sp>
      <p:sp>
        <p:nvSpPr>
          <p:cNvPr id="272" name="Google Shape;272;p34"/>
          <p:cNvSpPr txBox="1"/>
          <p:nvPr/>
        </p:nvSpPr>
        <p:spPr>
          <a:xfrm>
            <a:off x="837633" y="962380"/>
            <a:ext cx="9775689" cy="10618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When the ligand binds outside, an internal enzyme is activated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receptor protein can be an enzyme or it can associate with an enzyme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 txBox="1"/>
          <p:nvPr>
            <p:ph idx="4294967295" type="title"/>
          </p:nvPr>
        </p:nvSpPr>
        <p:spPr>
          <a:xfrm>
            <a:off x="0" y="71421"/>
            <a:ext cx="7775575" cy="712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3. Specialized Growth Factor Receptors</a:t>
            </a:r>
            <a:endParaRPr b="1"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35"/>
          <p:cNvSpPr txBox="1"/>
          <p:nvPr/>
        </p:nvSpPr>
        <p:spPr>
          <a:xfrm>
            <a:off x="756745" y="1093077"/>
            <a:ext cx="10739671" cy="2923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These receptors can act in very different ways when ligands are bound:</a:t>
            </a:r>
            <a:endParaRPr/>
          </a:p>
          <a:p>
            <a:pPr indent="-342900" lvl="0" marL="798513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 activate downstream pathways directly</a:t>
            </a:r>
            <a:endParaRPr/>
          </a:p>
          <a:p>
            <a:pPr indent="-342900" lvl="0" marL="798513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 release their blockage of activity inside the cell</a:t>
            </a:r>
            <a:endParaRPr/>
          </a:p>
          <a:p>
            <a:pPr indent="-342900" lvl="0" marL="798513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 cause a piece of the receptor to be cut off and cause activity</a:t>
            </a:r>
            <a:endParaRPr/>
          </a:p>
          <a:p>
            <a:pPr indent="-342900" lvl="0" marL="798513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 cause pieces of other molecules to get cut off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 15-16a" id="284" name="Google Shape;284;p36"/>
          <p:cNvPicPr preferRelativeResize="0"/>
          <p:nvPr/>
        </p:nvPicPr>
        <p:blipFill rotWithShape="1">
          <a:blip r:embed="rId3">
            <a:alphaModFix/>
          </a:blip>
          <a:srcRect b="0" l="0" r="0" t="24469"/>
          <a:stretch/>
        </p:blipFill>
        <p:spPr>
          <a:xfrm>
            <a:off x="1377362" y="2575033"/>
            <a:ext cx="10483100" cy="309413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6"/>
          <p:cNvSpPr txBox="1"/>
          <p:nvPr/>
        </p:nvSpPr>
        <p:spPr>
          <a:xfrm>
            <a:off x="320566" y="125773"/>
            <a:ext cx="10778358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4. Ion Channel-Coupled Receptors open Water-Filled Channels to Allow Stored Ions to Flow Down their Normal Concentration Gradient </a:t>
            </a:r>
            <a:endParaRPr b="1"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6"/>
          <p:cNvSpPr txBox="1"/>
          <p:nvPr/>
        </p:nvSpPr>
        <p:spPr>
          <a:xfrm>
            <a:off x="830824" y="2007475"/>
            <a:ext cx="48758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Channel is closed in absence of ligand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36"/>
          <p:cNvSpPr txBox="1"/>
          <p:nvPr/>
        </p:nvSpPr>
        <p:spPr>
          <a:xfrm>
            <a:off x="6264166" y="2007474"/>
            <a:ext cx="518231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Ligand-binding opens channel, ions flow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 15-13" id="292" name="Google Shape;29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6960" y="1795380"/>
            <a:ext cx="7208788" cy="3187212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7"/>
          <p:cNvSpPr txBox="1"/>
          <p:nvPr>
            <p:ph idx="4294967295" type="body"/>
          </p:nvPr>
        </p:nvSpPr>
        <p:spPr>
          <a:xfrm>
            <a:off x="221917" y="589816"/>
            <a:ext cx="6341443" cy="4571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330"/>
              <a:buFont typeface="Arial"/>
              <a:buNone/>
            </a:pPr>
            <a:r>
              <a:rPr b="1" i="0" lang="en-US" sz="333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b. Intracellular Receptors</a:t>
            </a:r>
            <a:endParaRPr b="0" i="0" sz="333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220"/>
              <a:buFont typeface="Arial"/>
              <a:buNone/>
            </a:pPr>
            <a:r>
              <a:rPr b="0" i="0" lang="en-US" sz="222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	Nuclear receptors – gene transcription activators</a:t>
            </a:r>
            <a:endParaRPr b="0" i="0" sz="222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1147763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220"/>
              <a:buFont typeface="Arial"/>
              <a:buChar char="•"/>
            </a:pPr>
            <a:r>
              <a:rPr b="0" i="0" lang="en-US" sz="222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steroid hormone receptors</a:t>
            </a:r>
            <a:endParaRPr/>
          </a:p>
          <a:p>
            <a:pPr indent="-228600" lvl="0" marL="1147763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220"/>
              <a:buFont typeface="Arial"/>
              <a:buChar char="•"/>
            </a:pPr>
            <a:r>
              <a:rPr b="0" i="0" lang="en-US" sz="222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vitamin-D receptors</a:t>
            </a:r>
            <a:endParaRPr b="0" i="0" sz="222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1147763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220"/>
              <a:buFont typeface="Arial"/>
              <a:buChar char="•"/>
            </a:pPr>
            <a:r>
              <a:rPr b="0" i="0" lang="en-US" sz="222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thyroid hormone receptors</a:t>
            </a:r>
            <a:endParaRPr b="0" i="0" sz="222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1147763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220"/>
              <a:buFont typeface="Arial"/>
              <a:buChar char="•"/>
            </a:pPr>
            <a:r>
              <a:rPr b="0" i="0" lang="en-US" sz="222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retinoic acid receptor</a:t>
            </a:r>
            <a:endParaRPr b="0" i="0" sz="222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1147763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220"/>
              <a:buFont typeface="Arial"/>
              <a:buChar char="•"/>
            </a:pPr>
            <a:r>
              <a:rPr b="0" i="0" lang="en-US" sz="222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orphan receptors: a group of receptors inside the cell that we don’t know what they do yet!</a:t>
            </a:r>
            <a:endParaRPr b="0" i="0" sz="222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/>
          <p:nvPr>
            <p:ph idx="4294967295" type="title"/>
          </p:nvPr>
        </p:nvSpPr>
        <p:spPr>
          <a:xfrm>
            <a:off x="182880" y="182245"/>
            <a:ext cx="6049963" cy="793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3. Second Messenger Cascades</a:t>
            </a:r>
            <a:endParaRPr b="1" sz="3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38"/>
          <p:cNvSpPr txBox="1"/>
          <p:nvPr>
            <p:ph idx="4294967295" type="body"/>
          </p:nvPr>
        </p:nvSpPr>
        <p:spPr>
          <a:xfrm>
            <a:off x="802640" y="1224280"/>
            <a:ext cx="106680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590"/>
              <a:buFont typeface="Arial"/>
              <a:buNone/>
            </a:pPr>
            <a:r>
              <a:rPr b="1" i="1" lang="en-US" sz="259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Complexity Equals Control!</a:t>
            </a:r>
            <a:endParaRPr/>
          </a:p>
          <a:p>
            <a:pPr indent="-169862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25"/>
              <a:buFont typeface="Arial"/>
              <a:buNone/>
            </a:pPr>
            <a:r>
              <a:t/>
            </a:r>
            <a:endParaRPr sz="925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590"/>
              <a:buFont typeface="Arial"/>
              <a:buChar char="•"/>
            </a:pPr>
            <a:r>
              <a:rPr lang="en-US" sz="259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Second messenger cascades are built into each cell’s basic structure. If a ligand shows up they must perform the pre-planned activity.</a:t>
            </a:r>
            <a:endParaRPr/>
          </a:p>
          <a:p>
            <a:pPr indent="-457200" lvl="0" marL="9144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590"/>
              <a:buFont typeface="Arial"/>
              <a:buChar char="•"/>
            </a:pPr>
            <a:r>
              <a:rPr lang="en-US" sz="259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They can seem complex at a level that is completely unnecessary. </a:t>
            </a:r>
            <a:endParaRPr sz="259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9144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590"/>
              <a:buFont typeface="Arial"/>
              <a:buChar char="•"/>
            </a:pPr>
            <a:r>
              <a:rPr lang="en-US" sz="259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Our cells use that complexity to coordinate and integrate multiple signals coming in at once.</a:t>
            </a:r>
            <a:endParaRPr/>
          </a:p>
          <a:p>
            <a:pPr indent="-457200" lvl="0" marL="9144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590"/>
              <a:buFont typeface="Arial"/>
              <a:buChar char="•"/>
            </a:pPr>
            <a:r>
              <a:rPr lang="en-US" sz="259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And sometimes to make sure you really, really want something to happen – especially if it cannot be reversed later!</a:t>
            </a:r>
            <a:endParaRPr sz="259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4135" lvl="0" marL="228600" marR="0" rtl="0" algn="l">
              <a:lnSpc>
                <a:spcPct val="90000"/>
              </a:lnSpc>
              <a:spcBef>
                <a:spcPts val="280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Arial"/>
              <a:buNone/>
            </a:pPr>
            <a:r>
              <a:t/>
            </a:r>
            <a:endParaRPr sz="25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64135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Arial"/>
              <a:buNone/>
            </a:pPr>
            <a:r>
              <a:t/>
            </a:r>
            <a:endParaRPr sz="259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 15-21a" id="305" name="Google Shape;30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39222" y="1275478"/>
            <a:ext cx="7772400" cy="5462508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9"/>
          <p:cNvSpPr txBox="1"/>
          <p:nvPr/>
        </p:nvSpPr>
        <p:spPr>
          <a:xfrm>
            <a:off x="267838" y="167490"/>
            <a:ext cx="10915168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Sometimes the scaffold is set up ahead of time and forms multiple controllable steps directed towards the built-in target mechanism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 15-21b" id="312" name="Google Shape;31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6987" y="1340068"/>
            <a:ext cx="9094075" cy="5300083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0"/>
          <p:cNvSpPr txBox="1"/>
          <p:nvPr/>
        </p:nvSpPr>
        <p:spPr>
          <a:xfrm>
            <a:off x="444063" y="307428"/>
            <a:ext cx="1109629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Sometimes receptor activation is required to assemble the scaffold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 15-08" id="319" name="Google Shape;319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57800" y="685800"/>
            <a:ext cx="5092700" cy="5529094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1"/>
          <p:cNvSpPr txBox="1"/>
          <p:nvPr/>
        </p:nvSpPr>
        <p:spPr>
          <a:xfrm flipH="1">
            <a:off x="767080" y="1285240"/>
            <a:ext cx="3657600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Gene Transcription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Cell division, cell death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Rates of enzymes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Endocytosis, exocytosis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1"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b="1" i="1"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Nearly every behavior in a eukaryotic cell can be regulated externally!</a:t>
            </a:r>
            <a:endParaRPr b="1" i="1" sz="32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41"/>
          <p:cNvSpPr/>
          <p:nvPr/>
        </p:nvSpPr>
        <p:spPr>
          <a:xfrm>
            <a:off x="294525" y="267454"/>
            <a:ext cx="434734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4. Target Mechanisms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idx="4294967295" type="body"/>
          </p:nvPr>
        </p:nvSpPr>
        <p:spPr>
          <a:xfrm>
            <a:off x="970097" y="355600"/>
            <a:ext cx="10210800" cy="2458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Humans have evolved very complex cell communications systems to regulate our 100 trillion cells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Much of our genetic energy is spent on cell signaling and control. 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These pathways are similar to and likely arose from those that single celled organisms use to molecularly sense their environments.</a:t>
            </a:r>
            <a:endParaRPr b="0" i="0" sz="24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200" y="3291581"/>
            <a:ext cx="5720080" cy="3398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75497" y="3291581"/>
            <a:ext cx="5776883" cy="3281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 txBox="1"/>
          <p:nvPr>
            <p:ph type="title"/>
          </p:nvPr>
        </p:nvSpPr>
        <p:spPr>
          <a:xfrm>
            <a:off x="144693" y="183198"/>
            <a:ext cx="11125200" cy="944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None/>
            </a:pPr>
            <a:r>
              <a:rPr b="1"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Plant signaling molecules include both growth factors secreted locally and hormones secreted systemically into their vascular system.</a:t>
            </a:r>
            <a:endParaRPr b="1" sz="28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figure 22-117" id="327" name="Google Shape;327;p4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34828"/>
          <a:stretch/>
        </p:blipFill>
        <p:spPr>
          <a:xfrm>
            <a:off x="5093479" y="3069905"/>
            <a:ext cx="7098521" cy="266999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2"/>
          <p:cNvSpPr txBox="1"/>
          <p:nvPr/>
        </p:nvSpPr>
        <p:spPr>
          <a:xfrm>
            <a:off x="444498" y="1130913"/>
            <a:ext cx="5681620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Some components are similar to ours: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Membrane receptors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Intracellular receptors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Target mechanisms can be very different!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9" name="Google Shape;329;p42"/>
          <p:cNvPicPr preferRelativeResize="0"/>
          <p:nvPr/>
        </p:nvPicPr>
        <p:blipFill rotWithShape="1">
          <a:blip r:embed="rId4">
            <a:alphaModFix/>
          </a:blip>
          <a:srcRect b="65457" l="77253" r="4974" t="7827"/>
          <a:stretch/>
        </p:blipFill>
        <p:spPr>
          <a:xfrm>
            <a:off x="7381496" y="5108027"/>
            <a:ext cx="1261243" cy="1094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42"/>
          <p:cNvPicPr preferRelativeResize="0"/>
          <p:nvPr/>
        </p:nvPicPr>
        <p:blipFill rotWithShape="1">
          <a:blip r:embed="rId5">
            <a:alphaModFix/>
          </a:blip>
          <a:srcRect b="0" l="0" r="65254" t="0"/>
          <a:stretch/>
        </p:blipFill>
        <p:spPr>
          <a:xfrm>
            <a:off x="1428434" y="3381768"/>
            <a:ext cx="2465614" cy="1414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2"/>
          <p:cNvPicPr preferRelativeResize="0"/>
          <p:nvPr/>
        </p:nvPicPr>
        <p:blipFill rotWithShape="1">
          <a:blip r:embed="rId6">
            <a:alphaModFix/>
          </a:blip>
          <a:srcRect b="0" l="0" r="45198" t="0"/>
          <a:stretch/>
        </p:blipFill>
        <p:spPr>
          <a:xfrm>
            <a:off x="2694618" y="5108027"/>
            <a:ext cx="2398861" cy="1414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56920" y="788352"/>
            <a:ext cx="10515600" cy="8134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Overview of Signaling System Organization</a:t>
            </a:r>
            <a:endParaRPr b="1" sz="36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1330960" y="1981201"/>
            <a:ext cx="903224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960"/>
              <a:buChar char="•"/>
            </a:pPr>
            <a:r>
              <a:rPr b="1" lang="en-US" sz="2960">
                <a:solidFill>
                  <a:srgbClr val="C00000"/>
                </a:solidFill>
              </a:rPr>
              <a:t>Communication between two cells or cell types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SzPts val="2960"/>
              <a:buChar char="•"/>
            </a:pPr>
            <a:r>
              <a:rPr b="1" lang="en-US" sz="2960">
                <a:solidFill>
                  <a:srgbClr val="C00000"/>
                </a:solidFill>
              </a:rPr>
              <a:t>Some common terminology you will likely encounter</a:t>
            </a:r>
            <a:endParaRPr/>
          </a:p>
          <a:p>
            <a:pPr indent="-15811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10"/>
              <a:buNone/>
            </a:pPr>
            <a:r>
              <a:t/>
            </a:r>
            <a:endParaRPr sz="1110"/>
          </a:p>
          <a:p>
            <a:pPr indent="-228600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590"/>
              <a:buNone/>
            </a:pPr>
            <a:r>
              <a:rPr lang="en-US" sz="2590">
                <a:solidFill>
                  <a:srgbClr val="C00000"/>
                </a:solidFill>
              </a:rPr>
              <a:t>Upstream Cell			Downstream Cell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590"/>
              <a:buNone/>
            </a:pPr>
            <a:r>
              <a:rPr lang="en-US" sz="2590">
                <a:solidFill>
                  <a:srgbClr val="C00000"/>
                </a:solidFill>
              </a:rPr>
              <a:t>The Sender			The Receiver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C00000"/>
              </a:buClr>
              <a:buSzPts val="2590"/>
              <a:buNone/>
            </a:pPr>
            <a:r>
              <a:rPr lang="en-US" sz="2590">
                <a:solidFill>
                  <a:srgbClr val="C00000"/>
                </a:solidFill>
              </a:rPr>
              <a:t>The Inducer			The Responder</a:t>
            </a:r>
            <a:endParaRPr/>
          </a:p>
        </p:txBody>
      </p:sp>
      <p:cxnSp>
        <p:nvCxnSpPr>
          <p:cNvPr id="109" name="Google Shape;109;p16"/>
          <p:cNvCxnSpPr/>
          <p:nvPr/>
        </p:nvCxnSpPr>
        <p:spPr>
          <a:xfrm>
            <a:off x="3942080" y="3491865"/>
            <a:ext cx="1905000" cy="1588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stealth"/>
          </a:ln>
        </p:spPr>
      </p:cxnSp>
      <p:cxnSp>
        <p:nvCxnSpPr>
          <p:cNvPr id="110" name="Google Shape;110;p16"/>
          <p:cNvCxnSpPr/>
          <p:nvPr/>
        </p:nvCxnSpPr>
        <p:spPr>
          <a:xfrm>
            <a:off x="3484880" y="4037012"/>
            <a:ext cx="2362200" cy="1588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stealth"/>
          </a:ln>
        </p:spPr>
      </p:cxnSp>
      <p:cxnSp>
        <p:nvCxnSpPr>
          <p:cNvPr id="111" name="Google Shape;111;p16"/>
          <p:cNvCxnSpPr/>
          <p:nvPr/>
        </p:nvCxnSpPr>
        <p:spPr>
          <a:xfrm>
            <a:off x="3637280" y="4551680"/>
            <a:ext cx="2209800" cy="1588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 15-01" id="117" name="Google Shape;11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24400" y="1143000"/>
            <a:ext cx="573733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/>
          <p:nvPr/>
        </p:nvSpPr>
        <p:spPr>
          <a:xfrm>
            <a:off x="680720" y="635000"/>
            <a:ext cx="5476240" cy="4924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Four components to ALL signals....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Upstream Cell Responsibilities:</a:t>
            </a:r>
            <a:endParaRPr/>
          </a:p>
          <a:p>
            <a:pPr indent="0" lvl="2" marL="45085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1. Ligand Biochemistry </a:t>
            </a:r>
            <a:endParaRPr/>
          </a:p>
          <a:p>
            <a:pPr indent="0" lvl="2" marL="45085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    and Mode of Delivery</a:t>
            </a:r>
            <a:endParaRPr/>
          </a:p>
          <a:p>
            <a:pPr indent="0" lvl="2" marL="91440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2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Downstream Cell Responsibilities</a:t>
            </a:r>
            <a:endParaRPr b="0" i="0" sz="2400" u="none" cap="none" strike="noStrik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2" marL="46355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2. Receptor</a:t>
            </a:r>
            <a:endParaRPr/>
          </a:p>
          <a:p>
            <a:pPr indent="0" lvl="2" marL="46355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3. Second Messenger Cascade</a:t>
            </a:r>
            <a:endParaRPr/>
          </a:p>
          <a:p>
            <a:pPr indent="0" lvl="2" marL="46355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4. Target Mechanism(s)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533400" y="285690"/>
            <a:ext cx="898278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1. Eukaryotic Ligands and ‘Modes of Delivery’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1127760" y="1146860"/>
            <a:ext cx="9377680" cy="47089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lphaL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Endocrine signaling – hormones released into the blood stream, systemic coordination, long distance, long duration</a:t>
            </a:r>
            <a:endParaRPr/>
          </a:p>
          <a:p>
            <a:pPr indent="-285750" lvl="0" marL="28575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lphaL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Synaptic signaling – neurotransmitters released into synapse, systemic coordination, short or long distance, short duration</a:t>
            </a:r>
            <a:endParaRPr/>
          </a:p>
          <a:p>
            <a:pPr indent="-285750" lvl="0" marL="28575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lphaL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Paracrine signaling – signaling molecules released into local fluids, local coordination, short distance, </a:t>
            </a:r>
            <a:endParaRPr/>
          </a:p>
          <a:p>
            <a:pPr indent="-285750" lvl="0" marL="28575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lphaL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Juxtacrine signaling – signaling molecules bound to cell surface, coordination of two cells in direct contact, short or long duration</a:t>
            </a:r>
            <a:endParaRPr/>
          </a:p>
          <a:p>
            <a:pPr indent="-285750" lvl="0" marL="28575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AutoNum type="alphaLcPeriod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Direct exchange of cytosolic components, coordination of two cells in direct contact, short or long duration</a:t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/>
          <p:nvPr/>
        </p:nvSpPr>
        <p:spPr>
          <a:xfrm>
            <a:off x="2452688" y="1682750"/>
            <a:ext cx="6602412" cy="1214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9"/>
          <p:cNvSpPr/>
          <p:nvPr/>
        </p:nvSpPr>
        <p:spPr>
          <a:xfrm>
            <a:off x="2452688" y="3429000"/>
            <a:ext cx="6602412" cy="1214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FFFF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9"/>
          <p:cNvSpPr/>
          <p:nvPr/>
        </p:nvSpPr>
        <p:spPr>
          <a:xfrm>
            <a:off x="466695" y="1022986"/>
            <a:ext cx="6602412" cy="29190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signal molecules of the endocrine system are called hormones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process is much slower (but longer lasting) than the nervous system</a:t>
            </a:r>
            <a:endParaRPr/>
          </a:p>
          <a:p>
            <a:pPr indent="-342900" lvl="0" marL="342900" marR="0" rtl="0" algn="l">
              <a:spcBef>
                <a:spcPts val="180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The signaling is more "global" since blood goes everywhere</a:t>
            </a:r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3987" y="530087"/>
            <a:ext cx="5084505" cy="610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/>
          <p:nvPr/>
        </p:nvSpPr>
        <p:spPr>
          <a:xfrm>
            <a:off x="141575" y="96591"/>
            <a:ext cx="399179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a. Endocrine Signals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325120" y="152400"/>
            <a:ext cx="42672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a. Endocrine Signals</a:t>
            </a:r>
            <a:endParaRPr/>
          </a:p>
        </p:txBody>
      </p:sp>
      <p:pic>
        <p:nvPicPr>
          <p:cNvPr descr="07-02AnatomySumHormns_1_L.jpg" id="139" name="Google Shape;139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44210" t="0"/>
          <a:stretch/>
        </p:blipFill>
        <p:spPr>
          <a:xfrm>
            <a:off x="1524000" y="1219201"/>
            <a:ext cx="4351914" cy="536416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/>
          <p:nvPr/>
        </p:nvSpPr>
        <p:spPr>
          <a:xfrm>
            <a:off x="6644640" y="715962"/>
            <a:ext cx="5252720" cy="58477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Pineal: 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Melatonin, dimethyl tryptonen</a:t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Hypothalamus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:  Oxytocin, anti-diuretic hormone, growth hormone releasing hormone somatostatin,  gonadotropin releasing hormone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Pituitary Gland:  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Growth hormone, prolactin, melanocyte stimulating hormone, thyroid stimulating hormone, adrenocortico-hormone, follicle  stimulating hormone, luteinizing hormone </a:t>
            </a:r>
            <a:endParaRPr i="1"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Thyroid: 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Thyroxin (T4), Triiodothyranine (T3)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Parathyroid: C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alcitonin, parathyroid hormone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Thymus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:  Thymic factor, thymosin, thymic humoral factor, thymopoietin.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Heart:  A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trial natriuretic peptide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Liver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:  Insulin-like growth factor, angiotensin,, thrombopoietin</a:t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294640" y="121920"/>
            <a:ext cx="46482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000"/>
              <a:buFont typeface="Calibri"/>
              <a:buNone/>
            </a:pPr>
            <a:r>
              <a:rPr b="1" lang="en-US" sz="40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a. Endocrine Signals</a:t>
            </a:r>
            <a:endParaRPr b="1" sz="40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07-02AnatomySumHormns_3_L.jpg" id="146" name="Google Shape;146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43027" t="0"/>
          <a:stretch/>
        </p:blipFill>
        <p:spPr>
          <a:xfrm>
            <a:off x="1828801" y="1295400"/>
            <a:ext cx="4244241" cy="514251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/>
          <p:nvPr/>
        </p:nvSpPr>
        <p:spPr>
          <a:xfrm>
            <a:off x="6614160" y="328549"/>
            <a:ext cx="4114800" cy="61093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Stomach: 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Ghrelin, gastrin, neuropeptide-y, somatostatin, histamine, endothelin 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Duodenum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: Secretin, cholecystekinin</a:t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Pancreas: 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Insulin, glucagon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Adrenal Cortex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: Cortisol, aldosterone</a:t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Adrenal Medulla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: Adrenaline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Kidney: 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Renin, angiotensin, erythropoietin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Skin:  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Vitamin 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Gonads: 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Testosterone, estrogen, progesterone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Adipose Tissue: 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Leptin, grelin, estrogen  (not affected by LH and FSH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Uterus and Placenta:</a:t>
            </a:r>
            <a:r>
              <a:rPr lang="en-US" sz="17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 Hormones for pregnancy or for fetus, respectively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